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506" r:id="rId2"/>
    <p:sldId id="305" r:id="rId3"/>
    <p:sldId id="272" r:id="rId4"/>
    <p:sldId id="652" r:id="rId5"/>
    <p:sldId id="648" r:id="rId6"/>
    <p:sldId id="637" r:id="rId7"/>
    <p:sldId id="638" r:id="rId8"/>
    <p:sldId id="650" r:id="rId9"/>
    <p:sldId id="280" r:id="rId10"/>
    <p:sldId id="639" r:id="rId11"/>
    <p:sldId id="640" r:id="rId12"/>
    <p:sldId id="641" r:id="rId13"/>
    <p:sldId id="662" r:id="rId14"/>
    <p:sldId id="636" r:id="rId15"/>
    <p:sldId id="645" r:id="rId16"/>
    <p:sldId id="742" r:id="rId17"/>
    <p:sldId id="741" r:id="rId18"/>
    <p:sldId id="311" r:id="rId19"/>
    <p:sldId id="653" r:id="rId20"/>
    <p:sldId id="654" r:id="rId21"/>
    <p:sldId id="746" r:id="rId22"/>
    <p:sldId id="663" r:id="rId23"/>
    <p:sldId id="744" r:id="rId24"/>
    <p:sldId id="664" r:id="rId25"/>
    <p:sldId id="665" r:id="rId26"/>
    <p:sldId id="666" r:id="rId27"/>
    <p:sldId id="661" r:id="rId28"/>
    <p:sldId id="318" r:id="rId29"/>
    <p:sldId id="315" r:id="rId30"/>
    <p:sldId id="642" r:id="rId31"/>
    <p:sldId id="633" r:id="rId32"/>
    <p:sldId id="644" r:id="rId33"/>
    <p:sldId id="660" r:id="rId34"/>
    <p:sldId id="403" r:id="rId35"/>
    <p:sldId id="737" r:id="rId36"/>
    <p:sldId id="271" r:id="rId37"/>
    <p:sldId id="743" r:id="rId38"/>
    <p:sldId id="547" r:id="rId39"/>
    <p:sldId id="392" r:id="rId40"/>
    <p:sldId id="257" r:id="rId41"/>
    <p:sldId id="256" r:id="rId42"/>
    <p:sldId id="745" r:id="rId43"/>
    <p:sldId id="74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27" autoAdjust="0"/>
    <p:restoredTop sz="60608" autoAdjust="0"/>
  </p:normalViewPr>
  <p:slideViewPr>
    <p:cSldViewPr snapToGrid="0">
      <p:cViewPr varScale="1">
        <p:scale>
          <a:sx n="173" d="100"/>
          <a:sy n="173" d="100"/>
        </p:scale>
        <p:origin x="4776"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74608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31036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205965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 taught this course as an onsite course several years ago. </a:t>
            </a:r>
          </a:p>
          <a:p>
            <a:endParaRPr lang="en-US" sz="1200" dirty="0"/>
          </a:p>
          <a:p>
            <a:r>
              <a:rPr lang="en-US" sz="1200" dirty="0"/>
              <a:t>Most of the topics in the course relate to “Everything beyond writing code required to deliver a quality software product.”</a:t>
            </a:r>
          </a:p>
          <a:p>
            <a:endParaRPr lang="en-US" sz="1200" dirty="0"/>
          </a:p>
          <a:p>
            <a:r>
              <a:rPr lang="en-US" sz="1200" dirty="0"/>
              <a:t>Therefore the focus is on Development Process and Architecture… and Business Organization &amp; Processes</a:t>
            </a:r>
          </a:p>
          <a:p>
            <a:endParaRPr lang="en-US" sz="1200" dirty="0"/>
          </a:p>
          <a:p>
            <a:r>
              <a:rPr lang="en-US" sz="1200" dirty="0"/>
              <a:t>One of the challenges is that our backgrounds in writing software is inconsistent so it’s difficult for us to practice “everything beyond writing software” without knowing how to write the software in a consistent way</a:t>
            </a:r>
          </a:p>
          <a:p>
            <a:endParaRPr lang="en-US" sz="1200" dirty="0"/>
          </a:p>
          <a:p>
            <a:r>
              <a:rPr lang="en-US" sz="1200" dirty="0"/>
              <a:t>Final thought… much of the “everything beyond code” that we do is because it is hard to effectively work in teams…</a:t>
            </a:r>
          </a:p>
          <a:p>
            <a:endParaRPr lang="en-US" sz="1200" dirty="0"/>
          </a:p>
          <a:p>
            <a:r>
              <a:rPr lang="en-US" sz="1200" dirty="0"/>
              <a:t>Teach as-is and then update the course content for next semester… decided to live large and make the changes now. </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310957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91355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16</a:t>
            </a:fld>
            <a:endParaRPr lang="en-US" altLang="en-US" sz="1200"/>
          </a:p>
        </p:txBody>
      </p:sp>
    </p:spTree>
    <p:extLst>
      <p:ext uri="{BB962C8B-B14F-4D97-AF65-F5344CB8AC3E}">
        <p14:creationId xmlns:p14="http://schemas.microsoft.com/office/powerpoint/2010/main" val="2610249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94316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70461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139392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2279234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24</a:t>
            </a:fld>
            <a:endParaRPr lang="en-US"/>
          </a:p>
        </p:txBody>
      </p:sp>
    </p:spTree>
    <p:extLst>
      <p:ext uri="{BB962C8B-B14F-4D97-AF65-F5344CB8AC3E}">
        <p14:creationId xmlns:p14="http://schemas.microsoft.com/office/powerpoint/2010/main" val="1808524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25</a:t>
            </a:fld>
            <a:endParaRPr lang="en-US"/>
          </a:p>
        </p:txBody>
      </p:sp>
    </p:spTree>
    <p:extLst>
      <p:ext uri="{BB962C8B-B14F-4D97-AF65-F5344CB8AC3E}">
        <p14:creationId xmlns:p14="http://schemas.microsoft.com/office/powerpoint/2010/main" val="1513555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Start with course schedule.</a:t>
            </a:r>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2256034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have a grace period of 6 hours until 6am CT Monday morning to submit assignments. </a:t>
            </a:r>
          </a:p>
        </p:txBody>
      </p:sp>
      <p:sp>
        <p:nvSpPr>
          <p:cNvPr id="4" name="Slide Number Placeholder 3"/>
          <p:cNvSpPr>
            <a:spLocks noGrp="1"/>
          </p:cNvSpPr>
          <p:nvPr>
            <p:ph type="sldNum" sz="quarter" idx="5"/>
          </p:nvPr>
        </p:nvSpPr>
        <p:spPr/>
        <p:txBody>
          <a:bodyPr/>
          <a:lstStyle/>
          <a:p>
            <a:fld id="{35A4D32B-0177-4B34-AE20-6C72705619FE}" type="slidenum">
              <a:rPr lang="en-US" smtClean="0"/>
              <a:t>28</a:t>
            </a:fld>
            <a:endParaRPr lang="en-US"/>
          </a:p>
        </p:txBody>
      </p:sp>
    </p:spTree>
    <p:extLst>
      <p:ext uri="{BB962C8B-B14F-4D97-AF65-F5344CB8AC3E}">
        <p14:creationId xmlns:p14="http://schemas.microsoft.com/office/powerpoint/2010/main" val="370956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2682592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142588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34</a:t>
            </a:fld>
            <a:endParaRPr lang="en-US"/>
          </a:p>
        </p:txBody>
      </p:sp>
    </p:spTree>
    <p:extLst>
      <p:ext uri="{BB962C8B-B14F-4D97-AF65-F5344CB8AC3E}">
        <p14:creationId xmlns:p14="http://schemas.microsoft.com/office/powerpoint/2010/main" val="1931580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35</a:t>
            </a:fld>
            <a:endParaRPr lang="en-US"/>
          </a:p>
        </p:txBody>
      </p:sp>
    </p:spTree>
    <p:extLst>
      <p:ext uri="{BB962C8B-B14F-4D97-AF65-F5344CB8AC3E}">
        <p14:creationId xmlns:p14="http://schemas.microsoft.com/office/powerpoint/2010/main" val="2727241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1477839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Team are intended to be co-located… it is hard for team members to work remotely. Easier for full teams to be co-located and have teams separate geographically. </a:t>
            </a:r>
          </a:p>
        </p:txBody>
      </p:sp>
      <p:sp>
        <p:nvSpPr>
          <p:cNvPr id="4" name="Slide Number Placeholder 3"/>
          <p:cNvSpPr>
            <a:spLocks noGrp="1"/>
          </p:cNvSpPr>
          <p:nvPr>
            <p:ph type="sldNum" sz="quarter" idx="10"/>
          </p:nvPr>
        </p:nvSpPr>
        <p:spPr/>
        <p:txBody>
          <a:bodyPr/>
          <a:lstStyle/>
          <a:p>
            <a:fld id="{22FC813D-FA52-0040-ADE9-06C0A453096E}" type="slidenum">
              <a:rPr lang="en-US" smtClean="0"/>
              <a:t>43</a:t>
            </a:fld>
            <a:endParaRPr lang="en-US"/>
          </a:p>
        </p:txBody>
      </p:sp>
    </p:spTree>
    <p:extLst>
      <p:ext uri="{BB962C8B-B14F-4D97-AF65-F5344CB8AC3E}">
        <p14:creationId xmlns:p14="http://schemas.microsoft.com/office/powerpoint/2010/main" val="339740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147981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1300622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190916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342848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337083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60298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relocated from Davenport, IA to Chicago area a couple years ago</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in the Architecture field with my oldest 	son</a:t>
            </a:r>
          </a:p>
        </p:txBody>
      </p:sp>
    </p:spTree>
    <p:extLst>
      <p:ext uri="{BB962C8B-B14F-4D97-AF65-F5344CB8AC3E}">
        <p14:creationId xmlns:p14="http://schemas.microsoft.com/office/powerpoint/2010/main" val="179034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8065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Windows 10 (moving to MacOS), Chrome browser, and Visual Studio Code text 	editor… looks like I will be learning some Ubuntu Linux over the next few weeks</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Architecture and Design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application development organization.</a:t>
            </a:r>
          </a:p>
        </p:txBody>
      </p:sp>
    </p:spTree>
    <p:extLst>
      <p:ext uri="{BB962C8B-B14F-4D97-AF65-F5344CB8AC3E}">
        <p14:creationId xmlns:p14="http://schemas.microsoft.com/office/powerpoint/2010/main" val="118717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Prework </a:t>
            </a:r>
          </a:p>
        </p:txBody>
      </p:sp>
    </p:spTree>
    <p:extLst>
      <p:ext uri="{BB962C8B-B14F-4D97-AF65-F5344CB8AC3E}">
        <p14:creationId xmlns:p14="http://schemas.microsoft.com/office/powerpoint/2010/main" val="203160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(cpsc-44000)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r>
              <a:rPr lang="en-US" sz="2000" dirty="0"/>
              <a:t>Your feedback is greatly appreciated</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4647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4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761662479"/>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Syllabus</a:t>
            </a:r>
          </a:p>
        </p:txBody>
      </p:sp>
    </p:spTree>
    <p:extLst>
      <p:ext uri="{BB962C8B-B14F-4D97-AF65-F5344CB8AC3E}">
        <p14:creationId xmlns:p14="http://schemas.microsoft.com/office/powerpoint/2010/main" val="162150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Flipped &amp; Agile</a:t>
            </a:r>
          </a:p>
        </p:txBody>
      </p:sp>
    </p:spTree>
    <p:extLst>
      <p:ext uri="{BB962C8B-B14F-4D97-AF65-F5344CB8AC3E}">
        <p14:creationId xmlns:p14="http://schemas.microsoft.com/office/powerpoint/2010/main" val="258961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356320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15</a:t>
            </a:r>
            <a:r>
              <a:rPr lang="en-US" sz="1800" baseline="30000" dirty="0"/>
              <a:t>th</a:t>
            </a:r>
            <a:r>
              <a:rPr lang="en-US" sz="1800" dirty="0"/>
              <a:t> at 2pm CT</a:t>
            </a:r>
          </a:p>
          <a:p>
            <a:pPr marL="457200" indent="-457200">
              <a:spcBef>
                <a:spcPts val="300"/>
              </a:spcBef>
              <a:buFont typeface="+mj-lt"/>
              <a:buAutoNum type="arabicPeriod"/>
            </a:pPr>
            <a:r>
              <a:rPr lang="en-US" sz="1800" dirty="0"/>
              <a:t>Welcome!</a:t>
            </a:r>
          </a:p>
          <a:p>
            <a:pPr marL="457200" indent="-457200">
              <a:spcBef>
                <a:spcPts val="300"/>
              </a:spcBef>
              <a:buFont typeface="+mj-lt"/>
              <a:buAutoNum type="arabicPeriod"/>
            </a:pPr>
            <a:r>
              <a:rPr lang="en-US" sz="1800" dirty="0"/>
              <a:t>Friendly Conversation Topic</a:t>
            </a:r>
          </a:p>
          <a:p>
            <a:pPr marL="457200" indent="-457200">
              <a:spcBef>
                <a:spcPts val="300"/>
              </a:spcBef>
              <a:buFont typeface="+mj-lt"/>
              <a:buAutoNum type="arabicPeriod"/>
            </a:pPr>
            <a:r>
              <a:rPr lang="en-US" sz="1800" dirty="0"/>
              <a:t>Introductions*</a:t>
            </a:r>
          </a:p>
          <a:p>
            <a:pPr marL="457200" indent="-457200">
              <a:spcBef>
                <a:spcPts val="300"/>
              </a:spcBef>
              <a:buFont typeface="+mj-lt"/>
              <a:buAutoNum type="arabicPeriod"/>
            </a:pPr>
            <a:r>
              <a:rPr lang="en-US" sz="1800" dirty="0"/>
              <a:t>Prework</a:t>
            </a:r>
          </a:p>
          <a:p>
            <a:pPr marL="457200" indent="-457200">
              <a:spcBef>
                <a:spcPts val="300"/>
              </a:spcBef>
              <a:buFont typeface="+mj-lt"/>
              <a:buAutoNum type="arabicPeriod"/>
            </a:pPr>
            <a:r>
              <a:rPr lang="en-US" sz="1800" dirty="0"/>
              <a:t>Course Overview</a:t>
            </a:r>
          </a:p>
          <a:p>
            <a:pPr marL="457200" indent="-457200">
              <a:spcBef>
                <a:spcPts val="300"/>
              </a:spcBef>
              <a:buFont typeface="+mj-lt"/>
              <a:buAutoNum type="arabicPeriod"/>
            </a:pPr>
            <a:r>
              <a:rPr lang="en-US" sz="1800" dirty="0"/>
              <a:t>Course Format – Flipped &amp; Agile</a:t>
            </a:r>
          </a:p>
          <a:p>
            <a:pPr marL="457200" indent="-457200">
              <a:spcBef>
                <a:spcPts val="300"/>
              </a:spcBef>
              <a:buFont typeface="+mj-lt"/>
              <a:buAutoNum type="arabicPeriod"/>
            </a:pPr>
            <a:r>
              <a:rPr lang="en-US" sz="1800" dirty="0"/>
              <a:t>Syllabus</a:t>
            </a:r>
          </a:p>
          <a:p>
            <a:pPr marL="457200" indent="-457200">
              <a:spcBef>
                <a:spcPts val="300"/>
              </a:spcBef>
              <a:buFont typeface="+mj-lt"/>
              <a:buAutoNum type="arabicPeriod"/>
            </a:pPr>
            <a:r>
              <a:rPr lang="en-US" sz="1800" dirty="0"/>
              <a:t>Sprint Planning </a:t>
            </a:r>
          </a:p>
          <a:p>
            <a:pPr marL="457200" indent="-457200">
              <a:spcBef>
                <a:spcPts val="300"/>
              </a:spcBef>
              <a:buFont typeface="+mj-lt"/>
              <a:buAutoNum type="arabicPeriod"/>
            </a:pPr>
            <a:r>
              <a:rPr lang="en-US" sz="1800" dirty="0"/>
              <a:t>Assignment</a:t>
            </a:r>
          </a:p>
          <a:p>
            <a:pPr marL="457200" indent="-457200">
              <a:spcBef>
                <a:spcPts val="3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332719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Agile</a:t>
            </a:r>
          </a:p>
        </p:txBody>
      </p:sp>
    </p:spTree>
    <p:extLst>
      <p:ext uri="{BB962C8B-B14F-4D97-AF65-F5344CB8AC3E}">
        <p14:creationId xmlns:p14="http://schemas.microsoft.com/office/powerpoint/2010/main" val="28849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8661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83299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418071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Artifacts, and Rituals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dirty="0"/>
              <a:t>Scrum Master</a:t>
            </a:r>
          </a:p>
          <a:p>
            <a:pPr marL="457200" indent="-457200">
              <a:spcBef>
                <a:spcPts val="600"/>
              </a:spcBef>
              <a:buFont typeface="+mj-lt"/>
              <a:buAutoNum type="arabicPeriod"/>
            </a:pPr>
            <a:r>
              <a:rPr lang="en-US" sz="2000"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dirty="0"/>
              <a:t>Sprint Planning*</a:t>
            </a:r>
          </a:p>
          <a:p>
            <a:pPr marL="457200" indent="-457200">
              <a:spcBef>
                <a:spcPts val="600"/>
              </a:spcBef>
              <a:buFont typeface="+mj-lt"/>
              <a:buAutoNum type="arabicPeriod"/>
            </a:pPr>
            <a:r>
              <a:rPr lang="en-US" sz="2000"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986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&amp;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Sprint Planning</a:t>
            </a:r>
          </a:p>
        </p:txBody>
      </p:sp>
    </p:spTree>
    <p:extLst>
      <p:ext uri="{BB962C8B-B14F-4D97-AF65-F5344CB8AC3E}">
        <p14:creationId xmlns:p14="http://schemas.microsoft.com/office/powerpoint/2010/main" val="3062009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Bef>
                <a:spcPts val="1200"/>
              </a:spcBef>
              <a:buNone/>
            </a:pPr>
            <a:r>
              <a:rPr lang="en-US" dirty="0"/>
              <a:t>All sprint 1 / week 1 activities &amp; assignments are due Sunday night*</a:t>
            </a:r>
          </a:p>
          <a:p>
            <a:pPr marL="0" indent="0">
              <a:spcBef>
                <a:spcPts val="1200"/>
              </a:spcBef>
              <a:buNone/>
            </a:pPr>
            <a:r>
              <a:rPr lang="en-US" dirty="0"/>
              <a:t>Sprint 2 content and prework will be made available by Monday</a:t>
            </a:r>
          </a:p>
        </p:txBody>
      </p:sp>
    </p:spTree>
    <p:extLst>
      <p:ext uri="{BB962C8B-B14F-4D97-AF65-F5344CB8AC3E}">
        <p14:creationId xmlns:p14="http://schemas.microsoft.com/office/powerpoint/2010/main" val="3934992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Software Engineering (cpsc-44000)</a:t>
            </a:r>
          </a:p>
          <a:p>
            <a:pPr marL="0" indent="0">
              <a:spcBef>
                <a:spcPts val="600"/>
              </a:spcBef>
              <a:buNone/>
            </a:pPr>
            <a:r>
              <a:rPr lang="en-US" sz="2000" dirty="0"/>
              <a:t>	WF 2-4:30pm CT</a:t>
            </a:r>
          </a:p>
          <a:p>
            <a:pPr marL="0" indent="0">
              <a:spcBef>
                <a:spcPts val="600"/>
              </a:spcBef>
              <a:buNone/>
            </a:pPr>
            <a:r>
              <a:rPr lang="en-US" sz="2000" dirty="0"/>
              <a:t>	</a:t>
            </a:r>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dirty="0"/>
              <a:t>Welcome to those who:</a:t>
            </a:r>
          </a:p>
          <a:p>
            <a:pPr marL="457200" indent="-457200">
              <a:spcBef>
                <a:spcPts val="600"/>
              </a:spcBef>
              <a:buFont typeface="+mj-lt"/>
              <a:buAutoNum type="arabicPeriod"/>
            </a:pPr>
            <a:r>
              <a:rPr lang="en-US" sz="2000" dirty="0"/>
              <a:t>Were able to attend in person… Thank you!</a:t>
            </a:r>
          </a:p>
          <a:p>
            <a:pPr marL="457200" indent="-457200">
              <a:spcBef>
                <a:spcPts val="600"/>
              </a:spcBef>
              <a:buFont typeface="+mj-lt"/>
              <a:buAutoNum type="arabicPeriod"/>
            </a:pPr>
            <a:r>
              <a:rPr lang="en-US" sz="2000" dirty="0"/>
              <a:t>Remote participants… Welcome!</a:t>
            </a:r>
          </a:p>
          <a:p>
            <a:pPr marL="457200" indent="-457200">
              <a:spcBef>
                <a:spcPts val="600"/>
              </a:spcBef>
              <a:buFont typeface="+mj-lt"/>
              <a:buAutoNum type="arabicPeriod"/>
            </a:pPr>
            <a:r>
              <a:rPr lang="en-US" sz="2000" dirty="0"/>
              <a:t>Will be watching the session recording later </a:t>
            </a:r>
          </a:p>
          <a:p>
            <a:pPr marL="0" indent="0">
              <a:spcBef>
                <a:spcPts val="600"/>
              </a:spcBef>
              <a:buNone/>
            </a:pPr>
            <a:endParaRPr lang="en-US" sz="2000" b="1" dirty="0"/>
          </a:p>
          <a:p>
            <a:pPr marL="0" indent="0">
              <a:spcBef>
                <a:spcPts val="600"/>
              </a:spcBef>
              <a:buNone/>
            </a:pPr>
            <a:endParaRPr lang="en-US" sz="2000" b="1" dirty="0"/>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Optionally Complete DB*</a:t>
            </a:r>
          </a:p>
          <a:p>
            <a:pPr marL="457200" indent="-457200">
              <a:buFont typeface="+mj-lt"/>
              <a:buAutoNum type="arabicPeriod"/>
            </a:pPr>
            <a:r>
              <a:rPr lang="en-US" sz="2000" dirty="0"/>
              <a:t>Optionally Complete DB1 </a:t>
            </a:r>
          </a:p>
          <a:p>
            <a:pPr marL="457200" indent="-457200">
              <a:buFont typeface="+mj-lt"/>
              <a:buAutoNum type="arabicPeriod"/>
            </a:pPr>
            <a:r>
              <a:rPr lang="en-US" sz="2000" dirty="0"/>
              <a:t>Review &amp; Discuss Architecture and Tool Choices</a:t>
            </a:r>
          </a:p>
          <a:p>
            <a:pPr marL="457200" indent="-457200">
              <a:buFont typeface="+mj-lt"/>
              <a:buAutoNum type="arabicPeriod"/>
            </a:pPr>
            <a:r>
              <a:rPr lang="en-US" sz="2000" dirty="0"/>
              <a:t>Review Cloud Hosting Choices</a:t>
            </a:r>
          </a:p>
          <a:p>
            <a:pPr marL="457200" indent="-457200">
              <a:buFont typeface="+mj-lt"/>
              <a:buAutoNum type="arabicPeriod"/>
            </a:pPr>
            <a:r>
              <a:rPr lang="en-US" sz="2000" dirty="0"/>
              <a:t>Demonstrate how to access course material with Git &amp; GitHub</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 Instructions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a:t>
            </a:r>
            <a:r>
              <a:rPr lang="en-US" sz="2000" dirty="0" err="1"/>
              <a:t>disucssion</a:t>
            </a:r>
            <a:endParaRPr lang="en-US" sz="2000" dirty="0"/>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94694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DB1: Software Lifecycle Models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97602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Architecture and Tool Choices </a:t>
            </a:r>
          </a:p>
        </p:txBody>
      </p:sp>
      <p:sp>
        <p:nvSpPr>
          <p:cNvPr id="2" name="Slide Number Placeholder 1"/>
          <p:cNvSpPr>
            <a:spLocks noGrp="1"/>
          </p:cNvSpPr>
          <p:nvPr>
            <p:ph type="sldNum" sz="quarter" idx="12"/>
          </p:nvPr>
        </p:nvSpPr>
        <p:spPr/>
        <p:txBody>
          <a:bodyPr/>
          <a:lstStyle/>
          <a:p>
            <a:fld id="{C8C00EBA-F123-634B-AD4A-B6D666CCD8D2}" type="slidenum">
              <a:rPr lang="en-US" smtClean="0"/>
              <a:t>34</a:t>
            </a:fld>
            <a:endParaRPr lang="en-US"/>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569934"/>
          </a:xfrm>
          <a:prstGeom prst="rect">
            <a:avLst/>
          </a:prstGeom>
          <a:noFill/>
        </p:spPr>
        <p:txBody>
          <a:bodyPr wrap="square" rtlCol="0">
            <a:spAutoFit/>
          </a:bodyPr>
          <a:lstStyle/>
          <a:p>
            <a:pPr>
              <a:spcBef>
                <a:spcPts val="600"/>
              </a:spcBef>
            </a:pPr>
            <a:r>
              <a:rPr lang="en-US" sz="1800" dirty="0"/>
              <a:t>There are many very good Language / Framework / Hosting options available including: </a:t>
            </a:r>
          </a:p>
          <a:p>
            <a:pPr marL="285750" indent="-285750">
              <a:spcBef>
                <a:spcPts val="600"/>
              </a:spcBef>
              <a:buFont typeface="Wingdings" pitchFamily="2" charset="2"/>
              <a:buChar char="§"/>
            </a:pPr>
            <a:r>
              <a:rPr lang="en-US" sz="1800" dirty="0"/>
              <a:t>Ruby / Rails / Rack</a:t>
            </a:r>
          </a:p>
          <a:p>
            <a:pPr marL="285750" indent="-285750">
              <a:spcBef>
                <a:spcPts val="600"/>
              </a:spcBef>
              <a:buFont typeface="Wingdings" pitchFamily="2" charset="2"/>
              <a:buChar char="§"/>
            </a:pPr>
            <a:r>
              <a:rPr lang="en-US" sz="1800" dirty="0"/>
              <a:t>JavaScript / </a:t>
            </a:r>
            <a:r>
              <a:rPr lang="en-US" sz="1800" u="sng" dirty="0"/>
              <a:t>Express</a:t>
            </a:r>
            <a:r>
              <a:rPr lang="en-US" sz="1800" dirty="0"/>
              <a:t> / Node.js</a:t>
            </a:r>
          </a:p>
          <a:p>
            <a:pPr marL="285750" indent="-285750">
              <a:spcBef>
                <a:spcPts val="600"/>
              </a:spcBef>
              <a:buFont typeface="Wingdings" pitchFamily="2" charset="2"/>
              <a:buChar char="§"/>
            </a:pPr>
            <a:r>
              <a:rPr lang="en-US" sz="1800" dirty="0"/>
              <a:t>Java / </a:t>
            </a:r>
            <a:r>
              <a:rPr lang="en-US" sz="1800" u="sng" dirty="0"/>
              <a:t>Spring</a:t>
            </a:r>
            <a:r>
              <a:rPr lang="en-US" sz="1800" dirty="0"/>
              <a:t> / </a:t>
            </a:r>
            <a:r>
              <a:rPr lang="en-US" sz="1800" u="sng" dirty="0"/>
              <a:t>Tomcat</a:t>
            </a:r>
          </a:p>
          <a:p>
            <a:pPr marL="285750" indent="-285750">
              <a:spcBef>
                <a:spcPts val="600"/>
              </a:spcBef>
              <a:buFont typeface="Wingdings" pitchFamily="2" charset="2"/>
              <a:buChar char="§"/>
            </a:pPr>
            <a:r>
              <a:rPr lang="en-US" sz="1800" dirty="0"/>
              <a:t>.NET / </a:t>
            </a:r>
            <a:r>
              <a:rPr lang="en-US" sz="1800" u="sng" dirty="0"/>
              <a:t>ASP.NET</a:t>
            </a:r>
            <a:r>
              <a:rPr lang="en-US" sz="1800" dirty="0"/>
              <a:t> / </a:t>
            </a:r>
            <a:r>
              <a:rPr lang="en-US" sz="1800" u="sng" dirty="0"/>
              <a:t>IIS (Internet Information Services)</a:t>
            </a:r>
          </a:p>
          <a:p>
            <a:pPr>
              <a:spcBef>
                <a:spcPts val="1800"/>
              </a:spcBef>
            </a:pPr>
            <a:r>
              <a:rPr lang="en-US" sz="1800" dirty="0"/>
              <a:t>We will be focusing on the </a:t>
            </a:r>
            <a:r>
              <a:rPr lang="en-US" sz="1800" b="1" u="sng" dirty="0"/>
              <a:t>JavaScript / Express / Node.js </a:t>
            </a:r>
            <a:r>
              <a:rPr lang="en-US" sz="1800" dirty="0"/>
              <a:t>combination with the possible addition of </a:t>
            </a:r>
            <a:r>
              <a:rPr lang="en-US" sz="1800" b="1" u="sng" dirty="0"/>
              <a:t>Bootstrap</a:t>
            </a:r>
            <a:r>
              <a:rPr lang="en-US" sz="1800" dirty="0"/>
              <a:t> and </a:t>
            </a:r>
            <a:r>
              <a:rPr lang="en-US" sz="1800" b="1" u="sng" dirty="0"/>
              <a:t>TypeScript</a:t>
            </a:r>
            <a:r>
              <a:rPr lang="en-US" sz="1800" dirty="0"/>
              <a:t>.</a:t>
            </a:r>
          </a:p>
        </p:txBody>
      </p:sp>
    </p:spTree>
    <p:extLst>
      <p:ext uri="{BB962C8B-B14F-4D97-AF65-F5344CB8AC3E}">
        <p14:creationId xmlns:p14="http://schemas.microsoft.com/office/powerpoint/2010/main" val="4288225181"/>
      </p:ext>
    </p:extLst>
  </p:cSld>
  <p:clrMapOvr>
    <a:masterClrMapping/>
  </p:clrMapOvr>
  <mc:AlternateContent xmlns:mc="http://schemas.openxmlformats.org/markup-compatibility/2006" xmlns:p14="http://schemas.microsoft.com/office/powerpoint/2010/main">
    <mc:Choice Requires="p14">
      <p:transition spd="slow" p14:dur="2000" advTm="281378"/>
    </mc:Choice>
    <mc:Fallback xmlns="">
      <p:transition spd="slow" advTm="28137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Cloud Hosting Choices </a:t>
            </a:r>
          </a:p>
        </p:txBody>
      </p:sp>
      <p:sp>
        <p:nvSpPr>
          <p:cNvPr id="2" name="Slide Number Placeholder 1"/>
          <p:cNvSpPr>
            <a:spLocks noGrp="1"/>
          </p:cNvSpPr>
          <p:nvPr>
            <p:ph type="sldNum" sz="quarter" idx="12"/>
          </p:nvPr>
        </p:nvSpPr>
        <p:spPr/>
        <p:txBody>
          <a:bodyPr/>
          <a:lstStyle/>
          <a:p>
            <a:fld id="{C8C00EBA-F123-634B-AD4A-B6D666CCD8D2}" type="slidenum">
              <a:rPr lang="en-US" smtClean="0"/>
              <a:t>35</a:t>
            </a:fld>
            <a:endParaRPr lang="en-US"/>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646878"/>
          </a:xfrm>
          <a:prstGeom prst="rect">
            <a:avLst/>
          </a:prstGeom>
          <a:noFill/>
        </p:spPr>
        <p:txBody>
          <a:bodyPr wrap="square" rtlCol="0">
            <a:spAutoFit/>
          </a:bodyPr>
          <a:lstStyle/>
          <a:p>
            <a:pPr>
              <a:spcBef>
                <a:spcPts val="600"/>
              </a:spcBef>
            </a:pPr>
            <a:r>
              <a:rPr lang="en-US" sz="1800" dirty="0"/>
              <a:t>There are also many very good cloud hosting services available including: </a:t>
            </a:r>
          </a:p>
          <a:p>
            <a:pPr marL="285750" indent="-285750">
              <a:spcBef>
                <a:spcPts val="600"/>
              </a:spcBef>
              <a:buFont typeface="Wingdings" pitchFamily="2" charset="2"/>
              <a:buChar char="§"/>
            </a:pPr>
            <a:r>
              <a:rPr lang="en-US" sz="1800" dirty="0"/>
              <a:t>Amazon AWS</a:t>
            </a:r>
          </a:p>
          <a:p>
            <a:pPr marL="285750" indent="-285750">
              <a:spcBef>
                <a:spcPts val="600"/>
              </a:spcBef>
              <a:buFont typeface="Wingdings" pitchFamily="2" charset="2"/>
              <a:buChar char="§"/>
            </a:pPr>
            <a:r>
              <a:rPr lang="en-US" sz="1800" dirty="0"/>
              <a:t>Microsoft Azure</a:t>
            </a:r>
          </a:p>
          <a:p>
            <a:pPr marL="285750" indent="-285750">
              <a:spcBef>
                <a:spcPts val="600"/>
              </a:spcBef>
              <a:buFont typeface="Wingdings" pitchFamily="2" charset="2"/>
              <a:buChar char="§"/>
            </a:pPr>
            <a:r>
              <a:rPr lang="en-US" sz="1800" dirty="0"/>
              <a:t>Google App Engine</a:t>
            </a:r>
          </a:p>
          <a:p>
            <a:pPr marL="285750" indent="-285750">
              <a:spcBef>
                <a:spcPts val="600"/>
              </a:spcBef>
              <a:buFont typeface="Wingdings" pitchFamily="2" charset="2"/>
              <a:buChar char="§"/>
            </a:pPr>
            <a:r>
              <a:rPr lang="en-US" sz="1800" dirty="0"/>
              <a:t>cloud9</a:t>
            </a:r>
          </a:p>
          <a:p>
            <a:pPr marL="285750" indent="-285750">
              <a:spcBef>
                <a:spcPts val="600"/>
              </a:spcBef>
              <a:buFont typeface="Wingdings" pitchFamily="2" charset="2"/>
              <a:buChar char="§"/>
            </a:pPr>
            <a:r>
              <a:rPr lang="en-US" sz="1800" dirty="0"/>
              <a:t>GoDaddy</a:t>
            </a:r>
          </a:p>
          <a:p>
            <a:pPr>
              <a:spcBef>
                <a:spcPts val="1800"/>
              </a:spcBef>
            </a:pPr>
            <a:r>
              <a:rPr lang="en-US" sz="1800" dirty="0"/>
              <a:t>We will be focusing on the </a:t>
            </a:r>
            <a:r>
              <a:rPr lang="en-US" sz="1800" b="1" u="sng" dirty="0"/>
              <a:t>Microsoft Azure</a:t>
            </a:r>
            <a:r>
              <a:rPr lang="en-US" sz="1800" dirty="0"/>
              <a:t>.</a:t>
            </a:r>
          </a:p>
        </p:txBody>
      </p:sp>
    </p:spTree>
    <p:extLst>
      <p:ext uri="{BB962C8B-B14F-4D97-AF65-F5344CB8AC3E}">
        <p14:creationId xmlns:p14="http://schemas.microsoft.com/office/powerpoint/2010/main" val="2028300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 “the Business”</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4074002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Welcome Announcement </a:t>
            </a:r>
          </a:p>
        </p:txBody>
      </p:sp>
    </p:spTree>
    <p:extLst>
      <p:ext uri="{BB962C8B-B14F-4D97-AF65-F5344CB8AC3E}">
        <p14:creationId xmlns:p14="http://schemas.microsoft.com/office/powerpoint/2010/main" val="3898048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1757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Right-</a:t>
            </a:r>
            <a:r>
              <a:rPr lang="en-US" b="1" dirty="0" err="1"/>
              <a:t>eous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176806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4909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Scrum &amp; Agile</a:t>
            </a:r>
          </a:p>
        </p:txBody>
      </p:sp>
      <p:sp>
        <p:nvSpPr>
          <p:cNvPr id="2" name="Slide Number Placeholder 1"/>
          <p:cNvSpPr>
            <a:spLocks noGrp="1"/>
          </p:cNvSpPr>
          <p:nvPr>
            <p:ph type="sldNum" sz="quarter" idx="12"/>
          </p:nvPr>
        </p:nvSpPr>
        <p:spPr/>
        <p:txBody>
          <a:bodyPr/>
          <a:lstStyle/>
          <a:p>
            <a:fld id="{C8C00EBA-F123-634B-AD4A-B6D666CCD8D2}" type="slidenum">
              <a:rPr lang="en-US" smtClean="0"/>
              <a:t>43</a:t>
            </a:fld>
            <a:endParaRPr lang="en-US"/>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4185761"/>
          </a:xfrm>
          <a:prstGeom prst="rect">
            <a:avLst/>
          </a:prstGeom>
          <a:noFill/>
        </p:spPr>
        <p:txBody>
          <a:bodyPr wrap="square" rtlCol="0">
            <a:spAutoFit/>
          </a:bodyPr>
          <a:lstStyle/>
          <a:p>
            <a:pPr>
              <a:spcBef>
                <a:spcPts val="600"/>
              </a:spcBef>
            </a:pPr>
            <a:r>
              <a:rPr lang="en-US" dirty="0"/>
              <a:t>Scrum is by far the most common type of Agile and includes rituals like:</a:t>
            </a:r>
          </a:p>
          <a:p>
            <a:pPr marL="285750" indent="-285750">
              <a:spcBef>
                <a:spcPts val="600"/>
              </a:spcBef>
              <a:buFont typeface="Wingdings" pitchFamily="2" charset="2"/>
              <a:buChar char="§"/>
            </a:pPr>
            <a:r>
              <a:rPr lang="en-US" altLang="en-US" dirty="0">
                <a:ea typeface="ＭＳ Ｐゴシック" charset="-128"/>
              </a:rPr>
              <a:t>Sprints</a:t>
            </a:r>
          </a:p>
          <a:p>
            <a:pPr marL="285750" indent="-285750">
              <a:spcBef>
                <a:spcPts val="600"/>
              </a:spcBef>
              <a:buFont typeface="Wingdings" pitchFamily="2" charset="2"/>
              <a:buChar char="§"/>
            </a:pPr>
            <a:r>
              <a:rPr lang="en-US" altLang="en-US" dirty="0">
                <a:ea typeface="ＭＳ Ｐゴシック" charset="-128"/>
              </a:rPr>
              <a:t>Backlogs</a:t>
            </a:r>
          </a:p>
          <a:p>
            <a:pPr marL="285750" indent="-285750">
              <a:spcBef>
                <a:spcPts val="600"/>
              </a:spcBef>
              <a:buFont typeface="Wingdings" pitchFamily="2" charset="2"/>
              <a:buChar char="§"/>
            </a:pPr>
            <a:r>
              <a:rPr lang="en-US" altLang="en-US" dirty="0">
                <a:ea typeface="ＭＳ Ｐゴシック" charset="-128"/>
              </a:rPr>
              <a:t>User Stories</a:t>
            </a:r>
          </a:p>
          <a:p>
            <a:pPr marL="285750" indent="-285750">
              <a:spcBef>
                <a:spcPts val="600"/>
              </a:spcBef>
              <a:buFont typeface="Wingdings" pitchFamily="2" charset="2"/>
              <a:buChar char="§"/>
            </a:pPr>
            <a:r>
              <a:rPr lang="en-US" altLang="en-US" dirty="0">
                <a:ea typeface="ＭＳ Ｐゴシック" charset="-128"/>
              </a:rPr>
              <a:t>Sprint Planning</a:t>
            </a:r>
          </a:p>
          <a:p>
            <a:pPr marL="285750" indent="-285750">
              <a:spcBef>
                <a:spcPts val="600"/>
              </a:spcBef>
              <a:buFont typeface="Wingdings" pitchFamily="2" charset="2"/>
              <a:buChar char="§"/>
            </a:pPr>
            <a:r>
              <a:rPr lang="en-US" altLang="en-US" dirty="0">
                <a:ea typeface="ＭＳ Ｐゴシック" charset="-128"/>
              </a:rPr>
              <a:t>Daily Standups</a:t>
            </a:r>
          </a:p>
          <a:p>
            <a:pPr marL="285750" indent="-285750">
              <a:spcBef>
                <a:spcPts val="600"/>
              </a:spcBef>
              <a:buFont typeface="Wingdings" pitchFamily="2" charset="2"/>
              <a:buChar char="§"/>
            </a:pPr>
            <a:r>
              <a:rPr lang="en-US" altLang="en-US" dirty="0">
                <a:ea typeface="ＭＳ Ｐゴシック" charset="-128"/>
              </a:rPr>
              <a:t>Continuous Improvement</a:t>
            </a:r>
          </a:p>
          <a:p>
            <a:pPr marL="285750" indent="-285750">
              <a:spcBef>
                <a:spcPts val="600"/>
              </a:spcBef>
              <a:buFont typeface="Wingdings" pitchFamily="2" charset="2"/>
              <a:buChar char="§"/>
            </a:pPr>
            <a:r>
              <a:rPr lang="en-US" altLang="en-US" dirty="0">
                <a:ea typeface="ＭＳ Ｐゴシック" charset="-128"/>
              </a:rPr>
              <a:t>Retrospectives</a:t>
            </a:r>
          </a:p>
          <a:p>
            <a:pPr marL="285750" indent="-285750">
              <a:spcBef>
                <a:spcPts val="600"/>
              </a:spcBef>
              <a:buFont typeface="Wingdings" pitchFamily="2" charset="2"/>
              <a:buChar char="§"/>
            </a:pPr>
            <a:endParaRPr lang="en-US" altLang="en-US" dirty="0">
              <a:ea typeface="ＭＳ Ｐゴシック" charset="-128"/>
            </a:endParaRPr>
          </a:p>
          <a:p>
            <a:pPr marL="285750" indent="-285750">
              <a:spcBef>
                <a:spcPts val="600"/>
              </a:spcBef>
              <a:buFont typeface="Wingdings" pitchFamily="2" charset="2"/>
              <a:buChar char="§"/>
            </a:pPr>
            <a:endParaRPr lang="en-US" altLang="en-US" dirty="0">
              <a:ea typeface="ＭＳ Ｐゴシック" charset="-128"/>
            </a:endParaRPr>
          </a:p>
          <a:p>
            <a:pPr>
              <a:spcBef>
                <a:spcPts val="600"/>
              </a:spcBef>
            </a:pPr>
            <a:r>
              <a:rPr lang="en-US" altLang="en-US" dirty="0">
                <a:ea typeface="ＭＳ Ｐゴシック" charset="-128"/>
              </a:rPr>
              <a:t>Scaled Agile (</a:t>
            </a:r>
            <a:r>
              <a:rPr lang="en-US" altLang="en-US" dirty="0" err="1">
                <a:ea typeface="ＭＳ Ｐゴシック" charset="-128"/>
              </a:rPr>
              <a:t>SAFe</a:t>
            </a:r>
            <a:r>
              <a:rPr lang="en-US" altLang="en-US" dirty="0">
                <a:ea typeface="ＭＳ Ｐゴシック" charset="-128"/>
              </a:rPr>
              <a:t>) has also been introduce to address utilizing Agile and Scrum with large projects and teams. </a:t>
            </a:r>
          </a:p>
        </p:txBody>
      </p:sp>
    </p:spTree>
    <p:extLst>
      <p:ext uri="{BB962C8B-B14F-4D97-AF65-F5344CB8AC3E}">
        <p14:creationId xmlns:p14="http://schemas.microsoft.com/office/powerpoint/2010/main" val="1610637190"/>
      </p:ext>
    </p:extLst>
  </p:cSld>
  <p:clrMapOvr>
    <a:masterClrMapping/>
  </p:clrMapOvr>
  <mc:AlternateContent xmlns:mc="http://schemas.openxmlformats.org/markup-compatibility/2006" xmlns:p14="http://schemas.microsoft.com/office/powerpoint/2010/main">
    <mc:Choice Requires="p14">
      <p:transition spd="slow" p14:dur="2000" advTm="76662"/>
    </mc:Choice>
    <mc:Fallback xmlns="">
      <p:transition spd="slow" advTm="766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Friendly Conversation Topic</a:t>
            </a:r>
          </a:p>
        </p:txBody>
      </p:sp>
    </p:spTree>
    <p:extLst>
      <p:ext uri="{BB962C8B-B14F-4D97-AF65-F5344CB8AC3E}">
        <p14:creationId xmlns:p14="http://schemas.microsoft.com/office/powerpoint/2010/main" val="1400064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272288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ED25-F0F6-8D46-9B52-CD4CAC3AE17D}"/>
              </a:ext>
            </a:extLst>
          </p:cNvPr>
          <p:cNvPicPr>
            <a:picLocks noChangeAspect="1"/>
          </p:cNvPicPr>
          <p:nvPr/>
        </p:nvPicPr>
        <p:blipFill>
          <a:blip r:embed="rId3"/>
          <a:stretch>
            <a:fillRect/>
          </a:stretch>
        </p:blipFill>
        <p:spPr>
          <a:xfrm>
            <a:off x="0" y="0"/>
            <a:ext cx="5970425" cy="6858000"/>
          </a:xfrm>
          <a:prstGeom prst="rect">
            <a:avLst/>
          </a:prstGeom>
        </p:spPr>
      </p:pic>
      <p:sp>
        <p:nvSpPr>
          <p:cNvPr id="5" name="Title 4">
            <a:extLst>
              <a:ext uri="{FF2B5EF4-FFF2-40B4-BE49-F238E27FC236}">
                <a16:creationId xmlns:a16="http://schemas.microsoft.com/office/drawing/2014/main" id="{7000CFDF-69FB-AD4A-8739-9015B4D65C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7285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Introductions – Blackboard DB*</a:t>
            </a:r>
          </a:p>
        </p:txBody>
      </p:sp>
    </p:spTree>
    <p:extLst>
      <p:ext uri="{BB962C8B-B14F-4D97-AF65-F5344CB8AC3E}">
        <p14:creationId xmlns:p14="http://schemas.microsoft.com/office/powerpoint/2010/main" val="31142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363868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and Full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4817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1988</TotalTime>
  <Words>2160</Words>
  <Application>Microsoft Macintosh PowerPoint</Application>
  <PresentationFormat>Widescreen</PresentationFormat>
  <Paragraphs>302</Paragraphs>
  <Slides>43</Slides>
  <Notes>36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Symbol</vt:lpstr>
      <vt:lpstr>Wingdings</vt:lpstr>
      <vt:lpstr>Office Theme</vt:lpstr>
      <vt:lpstr>Discussion &amp; Lecture Session Sound &amp; Recording Check</vt:lpstr>
      <vt:lpstr>Software Engineering Discussion, Lecture, &amp; Lab Eric Pogue</vt:lpstr>
      <vt:lpstr>Welcome!</vt:lpstr>
      <vt:lpstr>Welcome Announcement </vt:lpstr>
      <vt:lpstr>Friendly Conversation Topic</vt:lpstr>
      <vt:lpstr>Today’s Friendly Conversation topic</vt:lpstr>
      <vt:lpstr>PowerPoint Presentation</vt:lpstr>
      <vt:lpstr>Introductions – Blackboard DB*</vt:lpstr>
      <vt:lpstr>Today’s Introductions – Name plus Fun Fact</vt:lpstr>
      <vt:lpstr>Introductions*</vt:lpstr>
      <vt:lpstr>PowerPoint Presentation</vt:lpstr>
      <vt:lpstr>Welcome &amp; Introductions</vt:lpstr>
      <vt:lpstr>Prework </vt:lpstr>
      <vt:lpstr>Course Overview</vt:lpstr>
      <vt:lpstr>Models</vt:lpstr>
      <vt:lpstr>PowerPoint Presentation</vt:lpstr>
      <vt:lpstr>Syllabus</vt:lpstr>
      <vt:lpstr>Course Format – Flipped &amp; Agile</vt:lpstr>
      <vt:lpstr>Blended Learning &amp; Flipped Classroom form "Blended Learning &amp; Flipped Classroom" video</vt:lpstr>
      <vt:lpstr>Blended Learning &amp; Flipped Classroom form "Blended Learning &amp; Flipped Classroom" video</vt:lpstr>
      <vt:lpstr>Course Format – Agile</vt:lpstr>
      <vt:lpstr>Agile Manifesto</vt:lpstr>
      <vt:lpstr>Agile Manifesto</vt:lpstr>
      <vt:lpstr>Scrum Discussion from Introduction to Scrum - 7 Minutes YouTube video [link]</vt:lpstr>
      <vt:lpstr>Scrum Roles, Artifacts, and Rituals</vt:lpstr>
      <vt:lpstr>Scrum Process &amp; Roles – Sprint Planning</vt:lpstr>
      <vt:lpstr>Sprint Planning</vt:lpstr>
      <vt:lpstr>Assignment for Next Class</vt:lpstr>
      <vt:lpstr>Wrap-up and  Final Questions/Comments</vt:lpstr>
      <vt:lpstr>Break &amp; End of First Recording</vt:lpstr>
      <vt:lpstr>Lab</vt:lpstr>
      <vt:lpstr>DB*: Instructions</vt:lpstr>
      <vt:lpstr>DB1: Software Lifecycle Models</vt:lpstr>
      <vt:lpstr>Architecture and Tool Choices </vt:lpstr>
      <vt:lpstr>Cloud Hosting Choices </vt:lpstr>
      <vt:lpstr>End of Session &amp; Recordings</vt:lpstr>
      <vt:lpstr>Backup Slides</vt:lpstr>
      <vt:lpstr>Model-View-Controller (MVC)</vt:lpstr>
      <vt:lpstr>People, Process,  and Technology  </vt:lpstr>
      <vt:lpstr>The Right-eous Triangle of Software Development</vt:lpstr>
      <vt:lpstr>The Right-eous Triangle</vt:lpstr>
      <vt:lpstr>The Right-eous Triangle of Software Development</vt:lpstr>
      <vt:lpstr>Scrum &amp; Agile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62</cp:revision>
  <dcterms:created xsi:type="dcterms:W3CDTF">2019-01-14T15:53:15Z</dcterms:created>
  <dcterms:modified xsi:type="dcterms:W3CDTF">2020-01-15T21:56:00Z</dcterms:modified>
</cp:coreProperties>
</file>